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2" r:id="rId6"/>
    <p:sldId id="269" r:id="rId7"/>
    <p:sldId id="272" r:id="rId8"/>
    <p:sldId id="273" r:id="rId9"/>
    <p:sldId id="267" r:id="rId10"/>
    <p:sldId id="268" r:id="rId11"/>
    <p:sldId id="263" r:id="rId12"/>
    <p:sldId id="265" r:id="rId13"/>
    <p:sldId id="266"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110" d="100"/>
          <a:sy n="110" d="100"/>
        </p:scale>
        <p:origin x="114" y="12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F37391-1512-455C-8E60-64889CD2D1B7}"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F43F7F07-FF49-44D0-B0AD-A9B50AC8E770}">
      <dgm:prSet/>
      <dgm:spPr/>
      <dgm:t>
        <a:bodyPr/>
        <a:lstStyle/>
        <a:p>
          <a:pPr>
            <a:defRPr cap="all"/>
          </a:pPr>
          <a:r>
            <a:rPr lang="en-US" dirty="0"/>
            <a:t>Keep Companies making Profits</a:t>
          </a:r>
        </a:p>
      </dgm:t>
    </dgm:pt>
    <dgm:pt modelId="{6BCE4D86-5A06-4309-AD3B-0E36AFC166B7}" type="parTrans" cxnId="{522606B3-4624-4CA8-8D0D-D422F1D3FE3D}">
      <dgm:prSet/>
      <dgm:spPr/>
      <dgm:t>
        <a:bodyPr/>
        <a:lstStyle/>
        <a:p>
          <a:endParaRPr lang="en-US"/>
        </a:p>
      </dgm:t>
    </dgm:pt>
    <dgm:pt modelId="{0F1B6482-EC81-4B4F-8ACD-C99F861AC52A}" type="sibTrans" cxnId="{522606B3-4624-4CA8-8D0D-D422F1D3FE3D}">
      <dgm:prSet/>
      <dgm:spPr/>
      <dgm:t>
        <a:bodyPr/>
        <a:lstStyle/>
        <a:p>
          <a:endParaRPr lang="en-US"/>
        </a:p>
      </dgm:t>
    </dgm:pt>
    <dgm:pt modelId="{459D31E9-CF30-4816-B5C3-33BF8C897042}">
      <dgm:prSet/>
      <dgm:spPr/>
      <dgm:t>
        <a:bodyPr/>
        <a:lstStyle/>
        <a:p>
          <a:pPr>
            <a:defRPr cap="all"/>
          </a:pPr>
          <a:r>
            <a:rPr lang="en-US"/>
            <a:t>Discourage Piling of Scooters</a:t>
          </a:r>
        </a:p>
      </dgm:t>
    </dgm:pt>
    <dgm:pt modelId="{858CDEC9-E502-4A61-85D2-D54BD516B78C}" type="parTrans" cxnId="{C40BCE13-B287-44F4-915E-F0F0B68BB314}">
      <dgm:prSet/>
      <dgm:spPr/>
      <dgm:t>
        <a:bodyPr/>
        <a:lstStyle/>
        <a:p>
          <a:endParaRPr lang="en-US"/>
        </a:p>
      </dgm:t>
    </dgm:pt>
    <dgm:pt modelId="{FCD6C6B3-E8E9-4B1F-8EE5-3A0020AD87D4}" type="sibTrans" cxnId="{C40BCE13-B287-44F4-915E-F0F0B68BB314}">
      <dgm:prSet/>
      <dgm:spPr/>
      <dgm:t>
        <a:bodyPr/>
        <a:lstStyle/>
        <a:p>
          <a:endParaRPr lang="en-US"/>
        </a:p>
      </dgm:t>
    </dgm:pt>
    <dgm:pt modelId="{D90D4F74-7C62-4BC7-915E-39D3B8986046}">
      <dgm:prSet/>
      <dgm:spPr/>
      <dgm:t>
        <a:bodyPr/>
        <a:lstStyle/>
        <a:p>
          <a:pPr>
            <a:defRPr cap="all"/>
          </a:pPr>
          <a:r>
            <a:rPr lang="en-US"/>
            <a:t>Transportation Goals</a:t>
          </a:r>
        </a:p>
      </dgm:t>
    </dgm:pt>
    <dgm:pt modelId="{EB6AA08F-0CB1-4ABD-A9B2-6E925F72D1C9}" type="parTrans" cxnId="{F4F0E0E7-3CB0-4CD4-A749-B19274D681FD}">
      <dgm:prSet/>
      <dgm:spPr/>
      <dgm:t>
        <a:bodyPr/>
        <a:lstStyle/>
        <a:p>
          <a:endParaRPr lang="en-US"/>
        </a:p>
      </dgm:t>
    </dgm:pt>
    <dgm:pt modelId="{4A3B64E7-A596-45C4-8B0E-FD48F9D2EDD7}" type="sibTrans" cxnId="{F4F0E0E7-3CB0-4CD4-A749-B19274D681FD}">
      <dgm:prSet/>
      <dgm:spPr/>
      <dgm:t>
        <a:bodyPr/>
        <a:lstStyle/>
        <a:p>
          <a:endParaRPr lang="en-US"/>
        </a:p>
      </dgm:t>
    </dgm:pt>
    <dgm:pt modelId="{5450271C-AF15-48A2-A65A-8CB4344C1EFA}" type="pres">
      <dgm:prSet presAssocID="{79F37391-1512-455C-8E60-64889CD2D1B7}" presName="root" presStyleCnt="0">
        <dgm:presLayoutVars>
          <dgm:dir/>
          <dgm:resizeHandles val="exact"/>
        </dgm:presLayoutVars>
      </dgm:prSet>
      <dgm:spPr/>
    </dgm:pt>
    <dgm:pt modelId="{2CE5A667-9443-4DD5-8FD4-FC7C03C9BDAF}" type="pres">
      <dgm:prSet presAssocID="{F43F7F07-FF49-44D0-B0AD-A9B50AC8E770}" presName="compNode" presStyleCnt="0"/>
      <dgm:spPr/>
    </dgm:pt>
    <dgm:pt modelId="{9ACDCA85-91C5-4D0A-8408-56D535846348}" type="pres">
      <dgm:prSet presAssocID="{F43F7F07-FF49-44D0-B0AD-A9B50AC8E770}" presName="iconBgRect" presStyleLbl="bgShp" presStyleIdx="0" presStyleCnt="3"/>
      <dgm:spPr/>
    </dgm:pt>
    <dgm:pt modelId="{6C927256-F1A9-4C23-816A-59AE61750CBB}" type="pres">
      <dgm:prSet presAssocID="{F43F7F07-FF49-44D0-B0AD-A9B50AC8E77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CA295F93-E686-48D5-9633-5486054A7105}" type="pres">
      <dgm:prSet presAssocID="{F43F7F07-FF49-44D0-B0AD-A9B50AC8E770}" presName="spaceRect" presStyleCnt="0"/>
      <dgm:spPr/>
    </dgm:pt>
    <dgm:pt modelId="{6CFA22E8-0EE8-49EB-93D5-A0B0257C2F2C}" type="pres">
      <dgm:prSet presAssocID="{F43F7F07-FF49-44D0-B0AD-A9B50AC8E770}" presName="textRect" presStyleLbl="revTx" presStyleIdx="0" presStyleCnt="3">
        <dgm:presLayoutVars>
          <dgm:chMax val="1"/>
          <dgm:chPref val="1"/>
        </dgm:presLayoutVars>
      </dgm:prSet>
      <dgm:spPr/>
    </dgm:pt>
    <dgm:pt modelId="{6D285EBC-41FD-478C-B0BD-508C14854C56}" type="pres">
      <dgm:prSet presAssocID="{0F1B6482-EC81-4B4F-8ACD-C99F861AC52A}" presName="sibTrans" presStyleCnt="0"/>
      <dgm:spPr/>
    </dgm:pt>
    <dgm:pt modelId="{A1D24CD2-3226-438E-895C-85D807F2FD9B}" type="pres">
      <dgm:prSet presAssocID="{459D31E9-CF30-4816-B5C3-33BF8C897042}" presName="compNode" presStyleCnt="0"/>
      <dgm:spPr/>
    </dgm:pt>
    <dgm:pt modelId="{60FCB65D-4101-414A-835B-ED0BFA40CE8D}" type="pres">
      <dgm:prSet presAssocID="{459D31E9-CF30-4816-B5C3-33BF8C897042}" presName="iconBgRect" presStyleLbl="bgShp" presStyleIdx="1" presStyleCnt="3"/>
      <dgm:spPr/>
    </dgm:pt>
    <dgm:pt modelId="{5967642D-4A9D-4A0E-93C1-4806F2E9BDA2}" type="pres">
      <dgm:prSet presAssocID="{459D31E9-CF30-4816-B5C3-33BF8C89704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cooter"/>
        </a:ext>
      </dgm:extLst>
    </dgm:pt>
    <dgm:pt modelId="{C49EAC62-085A-4B99-981F-8396296A903C}" type="pres">
      <dgm:prSet presAssocID="{459D31E9-CF30-4816-B5C3-33BF8C897042}" presName="spaceRect" presStyleCnt="0"/>
      <dgm:spPr/>
    </dgm:pt>
    <dgm:pt modelId="{1DCF4C38-9E5D-455D-9939-6520925E1205}" type="pres">
      <dgm:prSet presAssocID="{459D31E9-CF30-4816-B5C3-33BF8C897042}" presName="textRect" presStyleLbl="revTx" presStyleIdx="1" presStyleCnt="3">
        <dgm:presLayoutVars>
          <dgm:chMax val="1"/>
          <dgm:chPref val="1"/>
        </dgm:presLayoutVars>
      </dgm:prSet>
      <dgm:spPr/>
    </dgm:pt>
    <dgm:pt modelId="{9BAC6191-7C64-4145-97C2-71CEDE39DE8E}" type="pres">
      <dgm:prSet presAssocID="{FCD6C6B3-E8E9-4B1F-8EE5-3A0020AD87D4}" presName="sibTrans" presStyleCnt="0"/>
      <dgm:spPr/>
    </dgm:pt>
    <dgm:pt modelId="{D5925A9E-B20D-4FA0-A571-9B40B9906F3B}" type="pres">
      <dgm:prSet presAssocID="{D90D4F74-7C62-4BC7-915E-39D3B8986046}" presName="compNode" presStyleCnt="0"/>
      <dgm:spPr/>
    </dgm:pt>
    <dgm:pt modelId="{EDE8E2E4-9C81-46AA-ACF6-C0253E5DA8D0}" type="pres">
      <dgm:prSet presAssocID="{D90D4F74-7C62-4BC7-915E-39D3B8986046}" presName="iconBgRect" presStyleLbl="bgShp" presStyleIdx="2" presStyleCnt="3"/>
      <dgm:spPr/>
    </dgm:pt>
    <dgm:pt modelId="{34C9C5FD-C12A-4DAB-8C68-15EB8940DBF7}" type="pres">
      <dgm:prSet presAssocID="{D90D4F74-7C62-4BC7-915E-39D3B898604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s"/>
        </a:ext>
      </dgm:extLst>
    </dgm:pt>
    <dgm:pt modelId="{15894E96-DFE2-4D75-9B71-3C22467BABB2}" type="pres">
      <dgm:prSet presAssocID="{D90D4F74-7C62-4BC7-915E-39D3B8986046}" presName="spaceRect" presStyleCnt="0"/>
      <dgm:spPr/>
    </dgm:pt>
    <dgm:pt modelId="{5E800E2F-9362-449E-915F-A4AE819547FD}" type="pres">
      <dgm:prSet presAssocID="{D90D4F74-7C62-4BC7-915E-39D3B8986046}" presName="textRect" presStyleLbl="revTx" presStyleIdx="2" presStyleCnt="3">
        <dgm:presLayoutVars>
          <dgm:chMax val="1"/>
          <dgm:chPref val="1"/>
        </dgm:presLayoutVars>
      </dgm:prSet>
      <dgm:spPr/>
    </dgm:pt>
  </dgm:ptLst>
  <dgm:cxnLst>
    <dgm:cxn modelId="{71F68B01-F7C1-4C14-9070-DA37A66389C0}" type="presOf" srcId="{79F37391-1512-455C-8E60-64889CD2D1B7}" destId="{5450271C-AF15-48A2-A65A-8CB4344C1EFA}" srcOrd="0" destOrd="0" presId="urn:microsoft.com/office/officeart/2018/5/layout/IconCircleLabelList"/>
    <dgm:cxn modelId="{C40BCE13-B287-44F4-915E-F0F0B68BB314}" srcId="{79F37391-1512-455C-8E60-64889CD2D1B7}" destId="{459D31E9-CF30-4816-B5C3-33BF8C897042}" srcOrd="1" destOrd="0" parTransId="{858CDEC9-E502-4A61-85D2-D54BD516B78C}" sibTransId="{FCD6C6B3-E8E9-4B1F-8EE5-3A0020AD87D4}"/>
    <dgm:cxn modelId="{33F97035-FAF2-4742-94D8-304E801135A6}" type="presOf" srcId="{F43F7F07-FF49-44D0-B0AD-A9B50AC8E770}" destId="{6CFA22E8-0EE8-49EB-93D5-A0B0257C2F2C}" srcOrd="0" destOrd="0" presId="urn:microsoft.com/office/officeart/2018/5/layout/IconCircleLabelList"/>
    <dgm:cxn modelId="{DB12A6AC-68CE-474B-BE5C-205AFC026783}" type="presOf" srcId="{D90D4F74-7C62-4BC7-915E-39D3B8986046}" destId="{5E800E2F-9362-449E-915F-A4AE819547FD}" srcOrd="0" destOrd="0" presId="urn:microsoft.com/office/officeart/2018/5/layout/IconCircleLabelList"/>
    <dgm:cxn modelId="{522606B3-4624-4CA8-8D0D-D422F1D3FE3D}" srcId="{79F37391-1512-455C-8E60-64889CD2D1B7}" destId="{F43F7F07-FF49-44D0-B0AD-A9B50AC8E770}" srcOrd="0" destOrd="0" parTransId="{6BCE4D86-5A06-4309-AD3B-0E36AFC166B7}" sibTransId="{0F1B6482-EC81-4B4F-8ACD-C99F861AC52A}"/>
    <dgm:cxn modelId="{B11BA1DB-2F3C-4A21-AD77-1AF80718D37B}" type="presOf" srcId="{459D31E9-CF30-4816-B5C3-33BF8C897042}" destId="{1DCF4C38-9E5D-455D-9939-6520925E1205}" srcOrd="0" destOrd="0" presId="urn:microsoft.com/office/officeart/2018/5/layout/IconCircleLabelList"/>
    <dgm:cxn modelId="{F4F0E0E7-3CB0-4CD4-A749-B19274D681FD}" srcId="{79F37391-1512-455C-8E60-64889CD2D1B7}" destId="{D90D4F74-7C62-4BC7-915E-39D3B8986046}" srcOrd="2" destOrd="0" parTransId="{EB6AA08F-0CB1-4ABD-A9B2-6E925F72D1C9}" sibTransId="{4A3B64E7-A596-45C4-8B0E-FD48F9D2EDD7}"/>
    <dgm:cxn modelId="{92D55583-8D2B-4B0D-8611-D09191C79101}" type="presParOf" srcId="{5450271C-AF15-48A2-A65A-8CB4344C1EFA}" destId="{2CE5A667-9443-4DD5-8FD4-FC7C03C9BDAF}" srcOrd="0" destOrd="0" presId="urn:microsoft.com/office/officeart/2018/5/layout/IconCircleLabelList"/>
    <dgm:cxn modelId="{34249058-0E60-4481-91A2-AC8A6A529E3B}" type="presParOf" srcId="{2CE5A667-9443-4DD5-8FD4-FC7C03C9BDAF}" destId="{9ACDCA85-91C5-4D0A-8408-56D535846348}" srcOrd="0" destOrd="0" presId="urn:microsoft.com/office/officeart/2018/5/layout/IconCircleLabelList"/>
    <dgm:cxn modelId="{B2F52B7E-0B98-4C60-B363-7097D8009001}" type="presParOf" srcId="{2CE5A667-9443-4DD5-8FD4-FC7C03C9BDAF}" destId="{6C927256-F1A9-4C23-816A-59AE61750CBB}" srcOrd="1" destOrd="0" presId="urn:microsoft.com/office/officeart/2018/5/layout/IconCircleLabelList"/>
    <dgm:cxn modelId="{8D461E3C-7B8A-4D1A-A61D-C89190D5CD50}" type="presParOf" srcId="{2CE5A667-9443-4DD5-8FD4-FC7C03C9BDAF}" destId="{CA295F93-E686-48D5-9633-5486054A7105}" srcOrd="2" destOrd="0" presId="urn:microsoft.com/office/officeart/2018/5/layout/IconCircleLabelList"/>
    <dgm:cxn modelId="{69DEF424-3583-4EB4-B119-A642DBB49C35}" type="presParOf" srcId="{2CE5A667-9443-4DD5-8FD4-FC7C03C9BDAF}" destId="{6CFA22E8-0EE8-49EB-93D5-A0B0257C2F2C}" srcOrd="3" destOrd="0" presId="urn:microsoft.com/office/officeart/2018/5/layout/IconCircleLabelList"/>
    <dgm:cxn modelId="{25A98312-E67B-4CE9-BB88-40A0B137E2A2}" type="presParOf" srcId="{5450271C-AF15-48A2-A65A-8CB4344C1EFA}" destId="{6D285EBC-41FD-478C-B0BD-508C14854C56}" srcOrd="1" destOrd="0" presId="urn:microsoft.com/office/officeart/2018/5/layout/IconCircleLabelList"/>
    <dgm:cxn modelId="{E4C00B83-C968-4B8D-A73D-35A5531AAFFB}" type="presParOf" srcId="{5450271C-AF15-48A2-A65A-8CB4344C1EFA}" destId="{A1D24CD2-3226-438E-895C-85D807F2FD9B}" srcOrd="2" destOrd="0" presId="urn:microsoft.com/office/officeart/2018/5/layout/IconCircleLabelList"/>
    <dgm:cxn modelId="{7A83ADA1-DEAB-4D88-87BA-C0290BC4B028}" type="presParOf" srcId="{A1D24CD2-3226-438E-895C-85D807F2FD9B}" destId="{60FCB65D-4101-414A-835B-ED0BFA40CE8D}" srcOrd="0" destOrd="0" presId="urn:microsoft.com/office/officeart/2018/5/layout/IconCircleLabelList"/>
    <dgm:cxn modelId="{D28444BE-CA35-4581-B73B-A68DA24031D6}" type="presParOf" srcId="{A1D24CD2-3226-438E-895C-85D807F2FD9B}" destId="{5967642D-4A9D-4A0E-93C1-4806F2E9BDA2}" srcOrd="1" destOrd="0" presId="urn:microsoft.com/office/officeart/2018/5/layout/IconCircleLabelList"/>
    <dgm:cxn modelId="{34413DA7-D467-4CF9-A27B-CD342DEE1B5C}" type="presParOf" srcId="{A1D24CD2-3226-438E-895C-85D807F2FD9B}" destId="{C49EAC62-085A-4B99-981F-8396296A903C}" srcOrd="2" destOrd="0" presId="urn:microsoft.com/office/officeart/2018/5/layout/IconCircleLabelList"/>
    <dgm:cxn modelId="{9915CEEB-D673-4D1D-8430-D2289648D353}" type="presParOf" srcId="{A1D24CD2-3226-438E-895C-85D807F2FD9B}" destId="{1DCF4C38-9E5D-455D-9939-6520925E1205}" srcOrd="3" destOrd="0" presId="urn:microsoft.com/office/officeart/2018/5/layout/IconCircleLabelList"/>
    <dgm:cxn modelId="{F9A1F43B-90F2-481D-AA53-0E525D810A10}" type="presParOf" srcId="{5450271C-AF15-48A2-A65A-8CB4344C1EFA}" destId="{9BAC6191-7C64-4145-97C2-71CEDE39DE8E}" srcOrd="3" destOrd="0" presId="urn:microsoft.com/office/officeart/2018/5/layout/IconCircleLabelList"/>
    <dgm:cxn modelId="{43F235D8-B3E1-4160-99EA-5DAF41BD9FB5}" type="presParOf" srcId="{5450271C-AF15-48A2-A65A-8CB4344C1EFA}" destId="{D5925A9E-B20D-4FA0-A571-9B40B9906F3B}" srcOrd="4" destOrd="0" presId="urn:microsoft.com/office/officeart/2018/5/layout/IconCircleLabelList"/>
    <dgm:cxn modelId="{A712E9EB-9BF9-4B8B-A3AA-F3888905B2AA}" type="presParOf" srcId="{D5925A9E-B20D-4FA0-A571-9B40B9906F3B}" destId="{EDE8E2E4-9C81-46AA-ACF6-C0253E5DA8D0}" srcOrd="0" destOrd="0" presId="urn:microsoft.com/office/officeart/2018/5/layout/IconCircleLabelList"/>
    <dgm:cxn modelId="{B2CF0CDC-8C82-48F5-B231-A9AA3472A28F}" type="presParOf" srcId="{D5925A9E-B20D-4FA0-A571-9B40B9906F3B}" destId="{34C9C5FD-C12A-4DAB-8C68-15EB8940DBF7}" srcOrd="1" destOrd="0" presId="urn:microsoft.com/office/officeart/2018/5/layout/IconCircleLabelList"/>
    <dgm:cxn modelId="{824B9051-1FEB-4859-BEFE-67896308511A}" type="presParOf" srcId="{D5925A9E-B20D-4FA0-A571-9B40B9906F3B}" destId="{15894E96-DFE2-4D75-9B71-3C22467BABB2}" srcOrd="2" destOrd="0" presId="urn:microsoft.com/office/officeart/2018/5/layout/IconCircleLabelList"/>
    <dgm:cxn modelId="{EE26B618-874C-46A0-B2E9-7FF40568630E}" type="presParOf" srcId="{D5925A9E-B20D-4FA0-A571-9B40B9906F3B}" destId="{5E800E2F-9362-449E-915F-A4AE819547FD}"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CDCA85-91C5-4D0A-8408-56D535846348}">
      <dsp:nvSpPr>
        <dsp:cNvPr id="0" name=""/>
        <dsp:cNvSpPr/>
      </dsp:nvSpPr>
      <dsp:spPr>
        <a:xfrm>
          <a:off x="616949" y="372311"/>
          <a:ext cx="1818562" cy="181856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927256-F1A9-4C23-816A-59AE61750CBB}">
      <dsp:nvSpPr>
        <dsp:cNvPr id="0" name=""/>
        <dsp:cNvSpPr/>
      </dsp:nvSpPr>
      <dsp:spPr>
        <a:xfrm>
          <a:off x="1004512" y="759874"/>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CFA22E8-0EE8-49EB-93D5-A0B0257C2F2C}">
      <dsp:nvSpPr>
        <dsp:cNvPr id="0" name=""/>
        <dsp:cNvSpPr/>
      </dsp:nvSpPr>
      <dsp:spPr>
        <a:xfrm>
          <a:off x="35606" y="2757312"/>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defRPr cap="all"/>
          </a:pPr>
          <a:r>
            <a:rPr lang="en-US" sz="2300" kern="1200" dirty="0"/>
            <a:t>Keep Companies making Profits</a:t>
          </a:r>
        </a:p>
      </dsp:txBody>
      <dsp:txXfrm>
        <a:off x="35606" y="2757312"/>
        <a:ext cx="2981250" cy="720000"/>
      </dsp:txXfrm>
    </dsp:sp>
    <dsp:sp modelId="{60FCB65D-4101-414A-835B-ED0BFA40CE8D}">
      <dsp:nvSpPr>
        <dsp:cNvPr id="0" name=""/>
        <dsp:cNvSpPr/>
      </dsp:nvSpPr>
      <dsp:spPr>
        <a:xfrm>
          <a:off x="4119918" y="372311"/>
          <a:ext cx="1818562" cy="181856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67642D-4A9D-4A0E-93C1-4806F2E9BDA2}">
      <dsp:nvSpPr>
        <dsp:cNvPr id="0" name=""/>
        <dsp:cNvSpPr/>
      </dsp:nvSpPr>
      <dsp:spPr>
        <a:xfrm>
          <a:off x="4507481" y="759874"/>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DCF4C38-9E5D-455D-9939-6520925E1205}">
      <dsp:nvSpPr>
        <dsp:cNvPr id="0" name=""/>
        <dsp:cNvSpPr/>
      </dsp:nvSpPr>
      <dsp:spPr>
        <a:xfrm>
          <a:off x="3538574" y="2757312"/>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defRPr cap="all"/>
          </a:pPr>
          <a:r>
            <a:rPr lang="en-US" sz="2300" kern="1200"/>
            <a:t>Discourage Piling of Scooters</a:t>
          </a:r>
        </a:p>
      </dsp:txBody>
      <dsp:txXfrm>
        <a:off x="3538574" y="2757312"/>
        <a:ext cx="2981250" cy="720000"/>
      </dsp:txXfrm>
    </dsp:sp>
    <dsp:sp modelId="{EDE8E2E4-9C81-46AA-ACF6-C0253E5DA8D0}">
      <dsp:nvSpPr>
        <dsp:cNvPr id="0" name=""/>
        <dsp:cNvSpPr/>
      </dsp:nvSpPr>
      <dsp:spPr>
        <a:xfrm>
          <a:off x="7622887" y="372311"/>
          <a:ext cx="1818562" cy="1818562"/>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C9C5FD-C12A-4DAB-8C68-15EB8940DBF7}">
      <dsp:nvSpPr>
        <dsp:cNvPr id="0" name=""/>
        <dsp:cNvSpPr/>
      </dsp:nvSpPr>
      <dsp:spPr>
        <a:xfrm>
          <a:off x="8010450" y="759874"/>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800E2F-9362-449E-915F-A4AE819547FD}">
      <dsp:nvSpPr>
        <dsp:cNvPr id="0" name=""/>
        <dsp:cNvSpPr/>
      </dsp:nvSpPr>
      <dsp:spPr>
        <a:xfrm>
          <a:off x="7041543" y="2757312"/>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90000"/>
            </a:lnSpc>
            <a:spcBef>
              <a:spcPct val="0"/>
            </a:spcBef>
            <a:spcAft>
              <a:spcPct val="35000"/>
            </a:spcAft>
            <a:buNone/>
            <a:defRPr cap="all"/>
          </a:pPr>
          <a:r>
            <a:rPr lang="en-US" sz="2300" kern="1200"/>
            <a:t>Transportation Goals</a:t>
          </a:r>
        </a:p>
      </dsp:txBody>
      <dsp:txXfrm>
        <a:off x="7041543" y="2757312"/>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2.jpe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10/27/2021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10/27/2021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10/27/2021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10/27/2021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10/27/2021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10/27/2021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10/27/2021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swiftmile.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dirty="0">
                <a:solidFill>
                  <a:schemeClr val="tx1"/>
                </a:solidFill>
              </a:rPr>
              <a:t>Transportation Planning Nashville, TN</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Scooter Snatchers</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BBC7-B2E7-47D7-BD20-49B1611B1F38}"/>
              </a:ext>
            </a:extLst>
          </p:cNvPr>
          <p:cNvSpPr>
            <a:spLocks noGrp="1"/>
          </p:cNvSpPr>
          <p:nvPr>
            <p:ph type="title"/>
          </p:nvPr>
        </p:nvSpPr>
        <p:spPr/>
        <p:txBody>
          <a:bodyPr/>
          <a:lstStyle/>
          <a:p>
            <a:r>
              <a:rPr lang="en-US" dirty="0"/>
              <a:t>Mitigate Last Mile Challenges</a:t>
            </a:r>
          </a:p>
        </p:txBody>
      </p:sp>
      <p:sp>
        <p:nvSpPr>
          <p:cNvPr id="3" name="Content Placeholder 2">
            <a:extLst>
              <a:ext uri="{FF2B5EF4-FFF2-40B4-BE49-F238E27FC236}">
                <a16:creationId xmlns:a16="http://schemas.microsoft.com/office/drawing/2014/main" id="{95E19B27-B260-4EF6-B6A1-8028CD2F46B7}"/>
              </a:ext>
            </a:extLst>
          </p:cNvPr>
          <p:cNvSpPr>
            <a:spLocks noGrp="1"/>
          </p:cNvSpPr>
          <p:nvPr>
            <p:ph idx="1"/>
          </p:nvPr>
        </p:nvSpPr>
        <p:spPr/>
        <p:txBody>
          <a:bodyPr/>
          <a:lstStyle/>
          <a:p>
            <a:pPr marL="0" indent="0">
              <a:buNone/>
            </a:pPr>
            <a:r>
              <a:rPr lang="en-US" dirty="0"/>
              <a:t>SUMD devices may be an important means of transportation in the Promise Zone to help mitigate the “last mile” problem that exists in connecting people where they live to public transportation.</a:t>
            </a:r>
          </a:p>
        </p:txBody>
      </p:sp>
    </p:spTree>
    <p:extLst>
      <p:ext uri="{BB962C8B-B14F-4D97-AF65-F5344CB8AC3E}">
        <p14:creationId xmlns:p14="http://schemas.microsoft.com/office/powerpoint/2010/main" val="296569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BBC7-B2E7-47D7-BD20-49B1611B1F38}"/>
              </a:ext>
            </a:extLst>
          </p:cNvPr>
          <p:cNvSpPr>
            <a:spLocks noGrp="1"/>
          </p:cNvSpPr>
          <p:nvPr>
            <p:ph type="title"/>
          </p:nvPr>
        </p:nvSpPr>
        <p:spPr/>
        <p:txBody>
          <a:bodyPr/>
          <a:lstStyle/>
          <a:p>
            <a:r>
              <a:rPr lang="en-US" dirty="0"/>
              <a:t>Three by Three</a:t>
            </a:r>
          </a:p>
        </p:txBody>
      </p:sp>
      <p:sp>
        <p:nvSpPr>
          <p:cNvPr id="3" name="Content Placeholder 2">
            <a:extLst>
              <a:ext uri="{FF2B5EF4-FFF2-40B4-BE49-F238E27FC236}">
                <a16:creationId xmlns:a16="http://schemas.microsoft.com/office/drawing/2014/main" id="{95E19B27-B260-4EF6-B6A1-8028CD2F46B7}"/>
              </a:ext>
            </a:extLst>
          </p:cNvPr>
          <p:cNvSpPr>
            <a:spLocks noGrp="1"/>
          </p:cNvSpPr>
          <p:nvPr>
            <p:ph idx="1"/>
          </p:nvPr>
        </p:nvSpPr>
        <p:spPr/>
        <p:txBody>
          <a:bodyPr/>
          <a:lstStyle/>
          <a:p>
            <a:pPr marL="0" indent="0">
              <a:buNone/>
            </a:pPr>
            <a:r>
              <a:rPr lang="en-US" dirty="0"/>
              <a:t>Three rides (of 3 meters or more) per day per scooter is the baseline for ridership goals.</a:t>
            </a:r>
          </a:p>
          <a:p>
            <a:pPr marL="0" indent="0">
              <a:buNone/>
            </a:pPr>
            <a:r>
              <a:rPr lang="en-US" dirty="0"/>
              <a:t>- Trip Data will answer this </a:t>
            </a:r>
          </a:p>
        </p:txBody>
      </p:sp>
    </p:spTree>
    <p:extLst>
      <p:ext uri="{BB962C8B-B14F-4D97-AF65-F5344CB8AC3E}">
        <p14:creationId xmlns:p14="http://schemas.microsoft.com/office/powerpoint/2010/main" val="67998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5185D-5E57-41D8-B157-CAA0C5EFA616}"/>
              </a:ext>
            </a:extLst>
          </p:cNvPr>
          <p:cNvSpPr>
            <a:spLocks noGrp="1"/>
          </p:cNvSpPr>
          <p:nvPr>
            <p:ph type="title"/>
          </p:nvPr>
        </p:nvSpPr>
        <p:spPr>
          <a:xfrm>
            <a:off x="1066800" y="642594"/>
            <a:ext cx="10058400" cy="1371600"/>
          </a:xfrm>
        </p:spPr>
        <p:txBody>
          <a:bodyPr anchor="ctr">
            <a:normAutofit/>
          </a:bodyPr>
          <a:lstStyle/>
          <a:p>
            <a:r>
              <a:rPr lang="en-US" dirty="0"/>
              <a:t>Agenda</a:t>
            </a:r>
          </a:p>
        </p:txBody>
      </p:sp>
      <p:graphicFrame>
        <p:nvGraphicFramePr>
          <p:cNvPr id="5" name="Content Placeholder 2">
            <a:extLst>
              <a:ext uri="{FF2B5EF4-FFF2-40B4-BE49-F238E27FC236}">
                <a16:creationId xmlns:a16="http://schemas.microsoft.com/office/drawing/2014/main" id="{F374145C-EAD0-4235-99F2-0CA050D59664}"/>
              </a:ext>
            </a:extLst>
          </p:cNvPr>
          <p:cNvGraphicFramePr>
            <a:graphicFrameLocks noGrp="1"/>
          </p:cNvGraphicFramePr>
          <p:nvPr>
            <p:ph idx="1"/>
            <p:extLst>
              <p:ext uri="{D42A27DB-BD31-4B8C-83A1-F6EECF244321}">
                <p14:modId xmlns:p14="http://schemas.microsoft.com/office/powerpoint/2010/main" val="4107376927"/>
              </p:ext>
            </p:extLst>
          </p:nvPr>
        </p:nvGraphicFramePr>
        <p:xfrm>
          <a:off x="1066800" y="2103120"/>
          <a:ext cx="10058400" cy="3849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0479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Video 9">
            <a:extLst>
              <a:ext uri="{FF2B5EF4-FFF2-40B4-BE49-F238E27FC236}">
                <a16:creationId xmlns:a16="http://schemas.microsoft.com/office/drawing/2014/main" id="{A53F0D96-DE86-4776-A156-C5FB8DB9760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31979" b="-1"/>
          <a:stretch/>
        </p:blipFill>
        <p:spPr>
          <a:xfrm>
            <a:off x="228599" y="237744"/>
            <a:ext cx="7696201" cy="6382512"/>
          </a:xfrm>
          <a:prstGeom prst="rect">
            <a:avLst/>
          </a:prstGeom>
          <a:noFill/>
          <a:ln>
            <a:noFill/>
          </a:ln>
        </p:spPr>
      </p:pic>
      <p:sp>
        <p:nvSpPr>
          <p:cNvPr id="2" name="Title 1">
            <a:extLst>
              <a:ext uri="{FF2B5EF4-FFF2-40B4-BE49-F238E27FC236}">
                <a16:creationId xmlns:a16="http://schemas.microsoft.com/office/drawing/2014/main" id="{53268505-FEFB-4855-9CB5-F614AB005836}"/>
              </a:ext>
            </a:extLst>
          </p:cNvPr>
          <p:cNvSpPr>
            <a:spLocks noGrp="1"/>
          </p:cNvSpPr>
          <p:nvPr>
            <p:ph type="title"/>
          </p:nvPr>
        </p:nvSpPr>
        <p:spPr>
          <a:xfrm>
            <a:off x="8477250" y="603504"/>
            <a:ext cx="3144774" cy="1645920"/>
          </a:xfrm>
        </p:spPr>
        <p:txBody>
          <a:bodyPr anchor="b">
            <a:normAutofit/>
          </a:bodyPr>
          <a:lstStyle/>
          <a:p>
            <a:r>
              <a:rPr lang="en-US" dirty="0"/>
              <a:t>Keep Companies Making Profits</a:t>
            </a:r>
          </a:p>
        </p:txBody>
      </p:sp>
      <p:sp>
        <p:nvSpPr>
          <p:cNvPr id="14" name="Text Placeholder 3">
            <a:extLst>
              <a:ext uri="{FF2B5EF4-FFF2-40B4-BE49-F238E27FC236}">
                <a16:creationId xmlns:a16="http://schemas.microsoft.com/office/drawing/2014/main" id="{A8B6C1E8-D8E9-4B54-9AA7-8086A5F988EE}"/>
              </a:ext>
            </a:extLst>
          </p:cNvPr>
          <p:cNvSpPr>
            <a:spLocks noGrp="1"/>
          </p:cNvSpPr>
          <p:nvPr>
            <p:ph type="body" sz="half" idx="2"/>
          </p:nvPr>
        </p:nvSpPr>
        <p:spPr>
          <a:xfrm>
            <a:off x="8477250" y="2386584"/>
            <a:ext cx="3144774" cy="3511296"/>
          </a:xfrm>
        </p:spPr>
        <p:txBody>
          <a:bodyPr/>
          <a:lstStyle/>
          <a:p>
            <a:r>
              <a:rPr lang="en-US" dirty="0"/>
              <a:t>How does Metro Nashville keep </a:t>
            </a:r>
            <a:r>
              <a:rPr lang="en-US" dirty="0" err="1"/>
              <a:t>Micromobility</a:t>
            </a:r>
            <a:r>
              <a:rPr lang="en-US" dirty="0"/>
              <a:t> Profitable in 2021?</a:t>
            </a:r>
          </a:p>
        </p:txBody>
      </p:sp>
    </p:spTree>
    <p:extLst>
      <p:ext uri="{BB962C8B-B14F-4D97-AF65-F5344CB8AC3E}">
        <p14:creationId xmlns:p14="http://schemas.microsoft.com/office/powerpoint/2010/main" val="2073807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0-#ppt_w/2"/>
                                          </p:val>
                                        </p:tav>
                                        <p:tav tm="100000">
                                          <p:val>
                                            <p:strVal val="#ppt_x"/>
                                          </p:val>
                                        </p:tav>
                                      </p:tavLst>
                                    </p:anim>
                                    <p:anim calcmode="lin" valueType="num">
                                      <p:cBhvr additive="base">
                                        <p:cTn id="12" dur="100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750"/>
                                  </p:stCondLst>
                                  <p:childTnLst>
                                    <p:set>
                                      <p:cBhvr>
                                        <p:cTn id="15" dur="1" fill="hold">
                                          <p:stCondLst>
                                            <p:cond delay="0"/>
                                          </p:stCondLst>
                                        </p:cTn>
                                        <p:tgtEl>
                                          <p:spTgt spid="14">
                                            <p:txEl>
                                              <p:pRg st="0" end="0"/>
                                            </p:txEl>
                                          </p:spTgt>
                                        </p:tgtEl>
                                        <p:attrNameLst>
                                          <p:attrName>style.visibility</p:attrName>
                                        </p:attrNameLst>
                                      </p:cBhvr>
                                      <p:to>
                                        <p:strVal val="visible"/>
                                      </p:to>
                                    </p:set>
                                    <p:animEffect transition="in" filter="fade">
                                      <p:cBhvr>
                                        <p:cTn id="16" dur="1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0"/>
                                        </p:tgtEl>
                                      </p:cBhvr>
                                    </p:cmd>
                                  </p:childTnLst>
                                </p:cTn>
                              </p:par>
                            </p:childTnLst>
                          </p:cTn>
                        </p:par>
                      </p:childTnLst>
                    </p:cTn>
                  </p:par>
                </p:childTnLst>
              </p:cTn>
              <p:nextCondLst>
                <p:cond evt="onClick" delay="0">
                  <p:tgtEl>
                    <p:spTgt spid="10"/>
                  </p:tgtEl>
                </p:cond>
              </p:nextCondLst>
            </p:seq>
            <p:video>
              <p:cMediaNode mute="1">
                <p:cTn id="22" repeatCount="indefinite" fill="hold" display="0">
                  <p:stCondLst>
                    <p:cond delay="indefinite"/>
                  </p:stCondLst>
                </p:cTn>
                <p:tgtEl>
                  <p:spTgt spid="10"/>
                </p:tgtEl>
              </p:cMediaNode>
            </p:video>
          </p:childTnLst>
        </p:cTn>
      </p:par>
    </p:tnLst>
    <p:bldLst>
      <p:bldP spid="2" grpId="0"/>
      <p:bldP spid="1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FE4F9-7C77-4A0C-A527-678B592AB14C}"/>
              </a:ext>
            </a:extLst>
          </p:cNvPr>
          <p:cNvSpPr>
            <a:spLocks noGrp="1"/>
          </p:cNvSpPr>
          <p:nvPr>
            <p:ph type="title"/>
          </p:nvPr>
        </p:nvSpPr>
        <p:spPr/>
        <p:txBody>
          <a:bodyPr/>
          <a:lstStyle/>
          <a:p>
            <a:r>
              <a:rPr lang="en-US" dirty="0"/>
              <a:t>Keep Companies Making Profits</a:t>
            </a:r>
          </a:p>
        </p:txBody>
      </p:sp>
      <p:sp>
        <p:nvSpPr>
          <p:cNvPr id="3" name="Content Placeholder 2">
            <a:extLst>
              <a:ext uri="{FF2B5EF4-FFF2-40B4-BE49-F238E27FC236}">
                <a16:creationId xmlns:a16="http://schemas.microsoft.com/office/drawing/2014/main" id="{C41D11CD-8F91-42C7-9E37-3ACCFA9C57FB}"/>
              </a:ext>
            </a:extLst>
          </p:cNvPr>
          <p:cNvSpPr>
            <a:spLocks noGrp="1"/>
          </p:cNvSpPr>
          <p:nvPr>
            <p:ph idx="1"/>
          </p:nvPr>
        </p:nvSpPr>
        <p:spPr/>
        <p:txBody>
          <a:bodyPr/>
          <a:lstStyle/>
          <a:p>
            <a:r>
              <a:rPr lang="en-US" dirty="0"/>
              <a:t>[Basic Stats for Scooters and Companies]</a:t>
            </a:r>
          </a:p>
          <a:p>
            <a:pPr lvl="1"/>
            <a:r>
              <a:rPr lang="en-US" dirty="0"/>
              <a:t>Bar chart of Count of Scooters by Company by Month</a:t>
            </a:r>
          </a:p>
          <a:p>
            <a:r>
              <a:rPr lang="en-US" dirty="0"/>
              <a:t>Work with companies that have lower percentages of Scooters</a:t>
            </a:r>
          </a:p>
          <a:p>
            <a:r>
              <a:rPr lang="en-US" dirty="0"/>
              <a:t>Rethink about what scooter companies to contract with</a:t>
            </a:r>
          </a:p>
          <a:p>
            <a:r>
              <a:rPr lang="en-US" dirty="0"/>
              <a:t>Ads for scooters or “Grand Opening”</a:t>
            </a:r>
          </a:p>
          <a:p>
            <a:pPr lvl="1"/>
            <a:r>
              <a:rPr lang="en-US" dirty="0"/>
              <a:t>Initiative for more sidewalks around Nashville include rebranding of “Scooter </a:t>
            </a:r>
            <a:r>
              <a:rPr lang="en-US" dirty="0" err="1"/>
              <a:t>Etiqutte</a:t>
            </a:r>
            <a:r>
              <a:rPr lang="en-US" dirty="0"/>
              <a:t>”</a:t>
            </a:r>
          </a:p>
          <a:p>
            <a:r>
              <a:rPr lang="en-US" dirty="0"/>
              <a:t>Incentives for lesser known companies to be last mile solutions</a:t>
            </a:r>
          </a:p>
          <a:p>
            <a:r>
              <a:rPr lang="en-US" dirty="0"/>
              <a:t>Standardize reporting data for scalability </a:t>
            </a:r>
          </a:p>
          <a:p>
            <a:r>
              <a:rPr lang="en-US" dirty="0"/>
              <a:t>Bus pass gives discounts for scooter riders</a:t>
            </a:r>
          </a:p>
          <a:p>
            <a:r>
              <a:rPr lang="en-US" dirty="0"/>
              <a:t>Have Scooter Juicers redistribute scooters in Promise Zone</a:t>
            </a:r>
          </a:p>
        </p:txBody>
      </p:sp>
    </p:spTree>
    <p:extLst>
      <p:ext uri="{BB962C8B-B14F-4D97-AF65-F5344CB8AC3E}">
        <p14:creationId xmlns:p14="http://schemas.microsoft.com/office/powerpoint/2010/main" val="1074490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FE5EFA7A-ACA8-4EFB-8E1B-60D49F84FF4F}"/>
              </a:ext>
            </a:extLst>
          </p:cNvPr>
          <p:cNvPicPr>
            <a:picLocks noChangeAspect="1"/>
          </p:cNvPicPr>
          <p:nvPr/>
        </p:nvPicPr>
        <p:blipFill>
          <a:blip r:embed="rId2"/>
          <a:stretch>
            <a:fillRect/>
          </a:stretch>
        </p:blipFill>
        <p:spPr>
          <a:xfrm>
            <a:off x="378373" y="399394"/>
            <a:ext cx="11424744" cy="6095999"/>
          </a:xfrm>
          <a:prstGeom prst="rect">
            <a:avLst/>
          </a:prstGeom>
        </p:spPr>
      </p:pic>
    </p:spTree>
    <p:extLst>
      <p:ext uri="{BB962C8B-B14F-4D97-AF65-F5344CB8AC3E}">
        <p14:creationId xmlns:p14="http://schemas.microsoft.com/office/powerpoint/2010/main" val="391411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D6167-BCEC-46CB-A26B-B4D2E48A7F28}"/>
              </a:ext>
            </a:extLst>
          </p:cNvPr>
          <p:cNvSpPr>
            <a:spLocks noGrp="1"/>
          </p:cNvSpPr>
          <p:nvPr>
            <p:ph type="title"/>
          </p:nvPr>
        </p:nvSpPr>
        <p:spPr>
          <a:xfrm>
            <a:off x="1629156" y="2275165"/>
            <a:ext cx="8933688" cy="2406895"/>
          </a:xfrm>
        </p:spPr>
        <p:txBody>
          <a:bodyPr anchor="ctr">
            <a:normAutofit/>
          </a:bodyPr>
          <a:lstStyle/>
          <a:p>
            <a:r>
              <a:rPr lang="en-US" dirty="0"/>
              <a:t>Discourage Piling of Scooters</a:t>
            </a:r>
          </a:p>
        </p:txBody>
      </p:sp>
      <p:sp>
        <p:nvSpPr>
          <p:cNvPr id="13" name="Text Placeholder 2">
            <a:extLst>
              <a:ext uri="{FF2B5EF4-FFF2-40B4-BE49-F238E27FC236}">
                <a16:creationId xmlns:a16="http://schemas.microsoft.com/office/drawing/2014/main" id="{BA890DF1-985C-408B-B2DA-D6C3F6780974}"/>
              </a:ext>
            </a:extLst>
          </p:cNvPr>
          <p:cNvSpPr>
            <a:spLocks noGrp="1"/>
          </p:cNvSpPr>
          <p:nvPr>
            <p:ph type="body" idx="1"/>
          </p:nvPr>
        </p:nvSpPr>
        <p:spPr>
          <a:xfrm>
            <a:off x="1629156" y="4682062"/>
            <a:ext cx="8939784" cy="457200"/>
          </a:xfrm>
        </p:spPr>
        <p:txBody>
          <a:bodyPr/>
          <a:lstStyle/>
          <a:p>
            <a:endParaRPr lang="en-US"/>
          </a:p>
        </p:txBody>
      </p:sp>
    </p:spTree>
    <p:extLst>
      <p:ext uri="{BB962C8B-B14F-4D97-AF65-F5344CB8AC3E}">
        <p14:creationId xmlns:p14="http://schemas.microsoft.com/office/powerpoint/2010/main" val="3712502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C4AEB-76B1-4917-83C6-2CC52FDCC90D}"/>
              </a:ext>
            </a:extLst>
          </p:cNvPr>
          <p:cNvSpPr>
            <a:spLocks noGrp="1"/>
          </p:cNvSpPr>
          <p:nvPr>
            <p:ph type="title"/>
          </p:nvPr>
        </p:nvSpPr>
        <p:spPr/>
        <p:txBody>
          <a:bodyPr/>
          <a:lstStyle/>
          <a:p>
            <a:r>
              <a:rPr lang="en-US" dirty="0"/>
              <a:t>Discourage Piling of Scooters</a:t>
            </a:r>
          </a:p>
        </p:txBody>
      </p:sp>
      <p:sp>
        <p:nvSpPr>
          <p:cNvPr id="3" name="Content Placeholder 2">
            <a:extLst>
              <a:ext uri="{FF2B5EF4-FFF2-40B4-BE49-F238E27FC236}">
                <a16:creationId xmlns:a16="http://schemas.microsoft.com/office/drawing/2014/main" id="{27A1A3FA-2EF2-4E49-B2A6-F72E59897025}"/>
              </a:ext>
            </a:extLst>
          </p:cNvPr>
          <p:cNvSpPr>
            <a:spLocks noGrp="1"/>
          </p:cNvSpPr>
          <p:nvPr>
            <p:ph idx="1"/>
          </p:nvPr>
        </p:nvSpPr>
        <p:spPr/>
        <p:txBody>
          <a:bodyPr/>
          <a:lstStyle/>
          <a:p>
            <a:r>
              <a:rPr lang="en-US" dirty="0"/>
              <a:t>Incentive for parking scooter in a certain area</a:t>
            </a:r>
          </a:p>
          <a:p>
            <a:pPr lvl="1"/>
            <a:r>
              <a:rPr lang="en-US" dirty="0"/>
              <a:t>Discount on next ride</a:t>
            </a:r>
          </a:p>
          <a:p>
            <a:pPr lvl="1"/>
            <a:r>
              <a:rPr lang="en-US" dirty="0"/>
              <a:t>Discount on existing ride</a:t>
            </a:r>
          </a:p>
          <a:p>
            <a:r>
              <a:rPr lang="en-US" dirty="0"/>
              <a:t>Work with Scooter Parking Companies to assist with charging and parking of scooters</a:t>
            </a:r>
          </a:p>
          <a:p>
            <a:pPr lvl="1"/>
            <a:r>
              <a:rPr lang="en-US" dirty="0" err="1">
                <a:hlinkClick r:id="rId2"/>
              </a:rPr>
              <a:t>Swiftmile</a:t>
            </a:r>
            <a:endParaRPr lang="en-US" dirty="0"/>
          </a:p>
          <a:p>
            <a:r>
              <a:rPr lang="en-US" dirty="0" err="1"/>
              <a:t>Deadzone</a:t>
            </a:r>
            <a:endParaRPr lang="en-US" dirty="0"/>
          </a:p>
          <a:p>
            <a:pPr lvl="1"/>
            <a:r>
              <a:rPr lang="en-US" dirty="0"/>
              <a:t>Signage to direct scooter riders to of approaching </a:t>
            </a:r>
            <a:r>
              <a:rPr lang="en-US" dirty="0" err="1"/>
              <a:t>deadzones</a:t>
            </a:r>
            <a:endParaRPr lang="en-US" dirty="0"/>
          </a:p>
          <a:p>
            <a:pPr lvl="2"/>
            <a:r>
              <a:rPr lang="en-US" dirty="0"/>
              <a:t>Where to place scooters inside the </a:t>
            </a:r>
            <a:r>
              <a:rPr lang="en-US" dirty="0" err="1"/>
              <a:t>deadzone</a:t>
            </a:r>
            <a:endParaRPr lang="en-US" dirty="0"/>
          </a:p>
          <a:p>
            <a:pPr lvl="1"/>
            <a:r>
              <a:rPr lang="en-US" dirty="0"/>
              <a:t>Vocalize countdown warning of </a:t>
            </a:r>
            <a:r>
              <a:rPr lang="en-US" dirty="0" err="1"/>
              <a:t>deadzone</a:t>
            </a:r>
            <a:endParaRPr lang="en-US" dirty="0"/>
          </a:p>
          <a:p>
            <a:r>
              <a:rPr lang="en-US" dirty="0"/>
              <a:t>[Heat Map of Stationary Data]</a:t>
            </a:r>
          </a:p>
          <a:p>
            <a:pPr lvl="1"/>
            <a:r>
              <a:rPr lang="en-US" dirty="0"/>
              <a:t>Rush Hour Data</a:t>
            </a:r>
          </a:p>
        </p:txBody>
      </p:sp>
    </p:spTree>
    <p:extLst>
      <p:ext uri="{BB962C8B-B14F-4D97-AF65-F5344CB8AC3E}">
        <p14:creationId xmlns:p14="http://schemas.microsoft.com/office/powerpoint/2010/main" val="128731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terior of empty bus">
            <a:extLst>
              <a:ext uri="{FF2B5EF4-FFF2-40B4-BE49-F238E27FC236}">
                <a16:creationId xmlns:a16="http://schemas.microsoft.com/office/drawing/2014/main" id="{DB29BE8B-DAD0-439F-A832-2D20CA5E276C}"/>
              </a:ext>
            </a:extLst>
          </p:cNvPr>
          <p:cNvPicPr>
            <a:picLocks noChangeAspect="1"/>
          </p:cNvPicPr>
          <p:nvPr/>
        </p:nvPicPr>
        <p:blipFill rotWithShape="1">
          <a:blip r:embed="rId2"/>
          <a:srcRect l="10445" r="9068" b="2"/>
          <a:stretch/>
        </p:blipFill>
        <p:spPr>
          <a:xfrm>
            <a:off x="228599" y="237744"/>
            <a:ext cx="7696201" cy="6382512"/>
          </a:xfrm>
          <a:prstGeom prst="rect">
            <a:avLst/>
          </a:prstGeom>
          <a:noFill/>
          <a:ln>
            <a:noFill/>
          </a:ln>
        </p:spPr>
      </p:pic>
      <p:sp>
        <p:nvSpPr>
          <p:cNvPr id="2" name="Title 1">
            <a:extLst>
              <a:ext uri="{FF2B5EF4-FFF2-40B4-BE49-F238E27FC236}">
                <a16:creationId xmlns:a16="http://schemas.microsoft.com/office/drawing/2014/main" id="{8A166CFC-5584-4A65-812F-6D8E4365EE6E}"/>
              </a:ext>
            </a:extLst>
          </p:cNvPr>
          <p:cNvSpPr>
            <a:spLocks noGrp="1"/>
          </p:cNvSpPr>
          <p:nvPr>
            <p:ph type="title"/>
          </p:nvPr>
        </p:nvSpPr>
        <p:spPr>
          <a:xfrm>
            <a:off x="8477250" y="603504"/>
            <a:ext cx="3144774" cy="1645920"/>
          </a:xfrm>
        </p:spPr>
        <p:txBody>
          <a:bodyPr anchor="b">
            <a:normAutofit/>
          </a:bodyPr>
          <a:lstStyle/>
          <a:p>
            <a:r>
              <a:rPr lang="en-US" dirty="0"/>
              <a:t>Transportation Goals</a:t>
            </a:r>
          </a:p>
        </p:txBody>
      </p:sp>
      <p:sp>
        <p:nvSpPr>
          <p:cNvPr id="9" name="Text Placeholder 3">
            <a:extLst>
              <a:ext uri="{FF2B5EF4-FFF2-40B4-BE49-F238E27FC236}">
                <a16:creationId xmlns:a16="http://schemas.microsoft.com/office/drawing/2014/main" id="{94A46AF4-25B6-44F6-8EA8-58916D03D0FC}"/>
              </a:ext>
            </a:extLst>
          </p:cNvPr>
          <p:cNvSpPr>
            <a:spLocks noGrp="1"/>
          </p:cNvSpPr>
          <p:nvPr>
            <p:ph type="body" sz="half" idx="2"/>
          </p:nvPr>
        </p:nvSpPr>
        <p:spPr>
          <a:xfrm>
            <a:off x="8477250" y="2386584"/>
            <a:ext cx="3144774" cy="3511296"/>
          </a:xfrm>
        </p:spPr>
        <p:txBody>
          <a:bodyPr/>
          <a:lstStyle/>
          <a:p>
            <a:r>
              <a:rPr lang="en-US" dirty="0"/>
              <a:t>Reduce Single Drivers</a:t>
            </a:r>
          </a:p>
          <a:p>
            <a:r>
              <a:rPr lang="en-US" dirty="0"/>
              <a:t>Mitigate Last Mile</a:t>
            </a:r>
          </a:p>
          <a:p>
            <a:r>
              <a:rPr lang="en-US" dirty="0"/>
              <a:t>Three by Three</a:t>
            </a:r>
          </a:p>
        </p:txBody>
      </p:sp>
    </p:spTree>
    <p:extLst>
      <p:ext uri="{BB962C8B-B14F-4D97-AF65-F5344CB8AC3E}">
        <p14:creationId xmlns:p14="http://schemas.microsoft.com/office/powerpoint/2010/main" val="833821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BBC7-B2E7-47D7-BD20-49B1611B1F38}"/>
              </a:ext>
            </a:extLst>
          </p:cNvPr>
          <p:cNvSpPr>
            <a:spLocks noGrp="1"/>
          </p:cNvSpPr>
          <p:nvPr>
            <p:ph type="title"/>
          </p:nvPr>
        </p:nvSpPr>
        <p:spPr/>
        <p:txBody>
          <a:bodyPr/>
          <a:lstStyle/>
          <a:p>
            <a:r>
              <a:rPr lang="en-US" dirty="0"/>
              <a:t>Reduce Single Drivers by SUMD</a:t>
            </a:r>
          </a:p>
        </p:txBody>
      </p:sp>
      <p:sp>
        <p:nvSpPr>
          <p:cNvPr id="3" name="Content Placeholder 2">
            <a:extLst>
              <a:ext uri="{FF2B5EF4-FFF2-40B4-BE49-F238E27FC236}">
                <a16:creationId xmlns:a16="http://schemas.microsoft.com/office/drawing/2014/main" id="{95E19B27-B260-4EF6-B6A1-8028CD2F46B7}"/>
              </a:ext>
            </a:extLst>
          </p:cNvPr>
          <p:cNvSpPr>
            <a:spLocks noGrp="1"/>
          </p:cNvSpPr>
          <p:nvPr>
            <p:ph idx="1"/>
          </p:nvPr>
        </p:nvSpPr>
        <p:spPr/>
        <p:txBody>
          <a:bodyPr/>
          <a:lstStyle/>
          <a:p>
            <a:pPr marL="0" indent="0">
              <a:buNone/>
            </a:pPr>
            <a:r>
              <a:rPr lang="en-US" dirty="0"/>
              <a:t>Making sure the scooters are in the promise zones</a:t>
            </a:r>
          </a:p>
          <a:p>
            <a:r>
              <a:rPr lang="en-US" dirty="0"/>
              <a:t>Match scooters with bus stops [Stationary &amp; Trip Data Folium Map]</a:t>
            </a:r>
          </a:p>
          <a:p>
            <a:r>
              <a:rPr lang="en-US" dirty="0"/>
              <a:t>Scooter Riding times </a:t>
            </a:r>
          </a:p>
        </p:txBody>
      </p:sp>
    </p:spTree>
    <p:extLst>
      <p:ext uri="{BB962C8B-B14F-4D97-AF65-F5344CB8AC3E}">
        <p14:creationId xmlns:p14="http://schemas.microsoft.com/office/powerpoint/2010/main" val="1059997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DB58277-F8DF-46FF-84EC-EF41B835E6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{79847685-FA77-4205-8DF9-CA0BDA8748A2}tf78438558_win32</Template>
  <TotalTime>840</TotalTime>
  <Words>300</Words>
  <Application>Microsoft Office PowerPoint</Application>
  <PresentationFormat>Widescreen</PresentationFormat>
  <Paragraphs>45</Paragraphs>
  <Slides>11</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Century Gothic</vt:lpstr>
      <vt:lpstr>Garamond</vt:lpstr>
      <vt:lpstr>SavonVTI</vt:lpstr>
      <vt:lpstr>Transportation Planning Nashville, TN</vt:lpstr>
      <vt:lpstr>Agenda</vt:lpstr>
      <vt:lpstr>Keep Companies Making Profits</vt:lpstr>
      <vt:lpstr>Keep Companies Making Profits</vt:lpstr>
      <vt:lpstr>PowerPoint Presentation</vt:lpstr>
      <vt:lpstr>Discourage Piling of Scooters</vt:lpstr>
      <vt:lpstr>Discourage Piling of Scooters</vt:lpstr>
      <vt:lpstr>Transportation Goals</vt:lpstr>
      <vt:lpstr>Reduce Single Drivers by SUMD</vt:lpstr>
      <vt:lpstr>Mitigate Last Mile Challenges</vt:lpstr>
      <vt:lpstr>Three by Three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Transportation Planning Nashville, TN</dc:title>
  <dc:creator>Robert LaNier</dc:creator>
  <cp:lastModifiedBy>Robert LaNier</cp:lastModifiedBy>
  <cp:revision>11</cp:revision>
  <dcterms:created xsi:type="dcterms:W3CDTF">2021-10-27T01:37:31Z</dcterms:created>
  <dcterms:modified xsi:type="dcterms:W3CDTF">2021-10-28T03:13:08Z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